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506DE-DB04-B90A-48B1-0B615AD1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0BB0D5-43EA-C5E1-9ACE-A99029A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C82D3-2487-8404-1D0E-12450872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3A90E-044A-1447-4F27-CC5CE018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E2864-04DB-415A-77E4-FDAF6A92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6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06836-C1FD-5424-802A-7BA7EEFC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1266BC-68FA-BED1-C195-B75C31113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0C5CF-B769-82C5-0997-AD5813C3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3B3CF-880C-2729-9A1B-718D8EBB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0BBE7-8A06-C7C7-8319-A8132549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2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B3E275-0182-5A6F-4BC3-C1260C29B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C58485-AD88-84E8-C9A6-0C1C3AB6B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4FB44-DB36-8BB9-3FAE-B95C3B67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FE986-1F9A-51C5-3F25-4642C0C5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81AFDF-24B6-6CE1-8557-A745F583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0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B943E-4BB2-6259-B9F4-ABADC81C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E3D75-58B5-8842-A8CE-E64C2FF4F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B535C3-7B78-EB47-3F2B-716C42CA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3DFF1-8615-0CBD-1A82-FB24921A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9D7CD-C9E7-E468-79F4-56D61970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2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CE478-D451-F7CD-C3DB-4DC4D6BD7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97884-850A-A435-49F6-601FE20B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1756E-92FA-9DC1-F976-A66C386A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70B29-1D99-F28A-B610-F898AF15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A5175D-8B3D-292B-7E03-7858879D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0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3D80F-4FE9-8269-0E4C-137F0925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9F24A-CF61-9314-733E-80A98A7F6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CBA8C0-DC14-1948-CC1B-3EBB5871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F8676-8AD8-0D76-328A-3B98E9B2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0E8D7A-224E-816C-1D29-4B5C64DB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AEFAF-ECA4-E649-848B-83102D00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C8B59-C7C3-56B7-3B49-A81A6BC2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E6582-FA52-029A-DC3C-96D26C311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272BCB-378C-6553-C672-A1660A757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3D7CEC-2334-3C8D-45DC-CF547B7C4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631991-DDA7-8D56-3C91-7D4CA834F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833ADC-B04B-9518-3FF0-2E131D1C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C2F2B2-B8BC-9259-F5B9-16D4483F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C5E0A9-8128-BC97-117F-4B489C18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5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2291B-EEF3-7144-B21B-DB50A5CD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15316B-28DE-96D0-0C8D-1646C53E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EC9847-3A92-372D-141C-20E699D5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7382C5-A58B-64C7-7CD3-1CF9E1AB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8CEA9D-5AB8-9B94-E0B2-60841758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CBEEA7-BB57-FEC7-A626-E4014A7E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AA4C53-12C2-C719-9087-31A46EFE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91722-3191-D72E-D434-FCF17655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0B9C9A-A934-C8BC-3015-5CC9E4EE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DEB74E-4D0E-C387-2154-0F7382301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7BF9C9-F444-7E26-6087-78AC7623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15402-BF88-2428-3E5B-1219A864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39D678-432F-3096-EC64-F757CF5C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0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614B4-D7C0-0BC7-F17B-224503F7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A4C6F2-3087-F861-F032-EAFF6DFF9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4FCD40-92EF-1578-5AED-CF453CD9B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393ADC-6F1D-7D36-6FCC-B8AAA512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25FF7E-55F3-4F7B-40C1-4501762B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E60A6-1302-A54B-F33E-CDF70FE2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4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EFB61-AAC2-17C0-26A7-6C182BDA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8DECCA-DFAC-D3B9-DFF1-36D78E546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92895A-B4FD-F903-AFE1-160824FEB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4B43-46EA-4263-8DE8-7983B7EC182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5D8D8-0C2F-4776-B206-D44275996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A0B04-8E4C-2DCD-713D-E95A7A774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8B7E5-690B-4849-BEEB-2B95C67C6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5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9EA14-709D-EE59-BD9A-E2FF83E9D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ROWE</a:t>
            </a: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9407BC-6D23-DEEC-F759-5CF44B1F0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2874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E8959B-3AB2-88AC-956D-BB056B319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982"/>
            <a:ext cx="1219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8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0CFEDD-12D5-14DF-45BD-E80574F14DDD}"/>
              </a:ext>
            </a:extLst>
          </p:cNvPr>
          <p:cNvSpPr txBox="1"/>
          <p:nvPr/>
        </p:nvSpPr>
        <p:spPr>
          <a:xfrm>
            <a:off x="184727" y="157019"/>
            <a:ext cx="118133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Более того, для производства </a:t>
            </a:r>
            <a:r>
              <a:rPr lang="ru-RU" dirty="0" err="1"/>
              <a:t>горючесмазочных</a:t>
            </a:r>
            <a:r>
              <a:rPr lang="ru-RU" dirty="0"/>
              <a:t> материалов </a:t>
            </a:r>
            <a:r>
              <a:rPr lang="en-US" dirty="0"/>
              <a:t>ROWE</a:t>
            </a:r>
            <a:r>
              <a:rPr lang="ru-RU" dirty="0"/>
              <a:t> используется собственная технологическая база, где проводится полный цикл работ, от создания уникальной рецептуры до тестирования готовой продукции в самых жестких условиях. О том, как высоко ценят продукцию компании ROWE MINERALÖLWERK GMBH во всем мире, свидетельствует активное наше развитие и на международном уровне. Продукция бренда ROWE продаётся в 80 странах мира.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1B4FE-9E32-FA1D-8FA6-610D035069D2}"/>
              </a:ext>
            </a:extLst>
          </p:cNvPr>
          <p:cNvSpPr txBox="1"/>
          <p:nvPr/>
        </p:nvSpPr>
        <p:spPr>
          <a:xfrm>
            <a:off x="2900218" y="1533236"/>
            <a:ext cx="6243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ПРЕДСТАВИТЕЛЬСТВА В ЕВРОПЕ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A4BD06-CEB5-947A-7D54-E73848AEB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73" y="1815304"/>
            <a:ext cx="10402237" cy="49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90ED1-9570-7040-6A9C-13B3F7CD321F}"/>
              </a:ext>
            </a:extLst>
          </p:cNvPr>
          <p:cNvSpPr txBox="1"/>
          <p:nvPr/>
        </p:nvSpPr>
        <p:spPr>
          <a:xfrm>
            <a:off x="2299855" y="101600"/>
            <a:ext cx="6844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ПРЕДСТАВИТЕЛЬСТВА В АЗИИ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5FA13D-E34E-B9B4-AC23-AC27E7F3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3" y="828675"/>
            <a:ext cx="10899630" cy="52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C94120-2D80-0BF9-0218-730E2DDF8209}"/>
              </a:ext>
            </a:extLst>
          </p:cNvPr>
          <p:cNvSpPr txBox="1"/>
          <p:nvPr/>
        </p:nvSpPr>
        <p:spPr>
          <a:xfrm>
            <a:off x="1948873" y="193964"/>
            <a:ext cx="7915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ПРЕДСТАВИТЕЛЬСТВА В АМЕРИКЕ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94F03-5256-4F04-D6F8-451A6A43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85812"/>
            <a:ext cx="11031537" cy="5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320E9C-DACD-466B-D758-0254CA5E09BD}"/>
              </a:ext>
            </a:extLst>
          </p:cNvPr>
          <p:cNvSpPr txBox="1"/>
          <p:nvPr/>
        </p:nvSpPr>
        <p:spPr>
          <a:xfrm>
            <a:off x="2863273" y="0"/>
            <a:ext cx="6280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ПРЕДСТАВИТЕЛЬСТВА В АФРИКЕ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BD91F-7EF4-E3F9-AF44-85951F8C7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828675"/>
            <a:ext cx="108013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254E44-55B0-25C3-B7E9-E3CA94801255}"/>
              </a:ext>
            </a:extLst>
          </p:cNvPr>
          <p:cNvSpPr txBox="1"/>
          <p:nvPr/>
        </p:nvSpPr>
        <p:spPr>
          <a:xfrm>
            <a:off x="2955635" y="64655"/>
            <a:ext cx="585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ПРОДУКТЫ С КОМПЕНСАЦИЕЙ СО2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4083-4BDD-ED89-29D9-D0DF8D798E9F}"/>
              </a:ext>
            </a:extLst>
          </p:cNvPr>
          <p:cNvSpPr txBox="1"/>
          <p:nvPr/>
        </p:nvSpPr>
        <p:spPr>
          <a:xfrm>
            <a:off x="314037" y="433987"/>
            <a:ext cx="116101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КОМПАНИЯ ROWE  ПРОИЗВОДИТ ПРОДУКТЫ С КОМПЕСАЦИЕЙ CО2 С 2017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Собственное производство энергии и использование отработанного тепла ТЭЦ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Устойчивая экологичная корпоративная политика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Предложение для сотрудников: электровелосипеды вместо автомобилей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Поддержка важных глобальных климатических проектов посредством покупки климатических сертификатов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Содействие расширению использования возобновляемых источников энергии в развивающихся странах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C7E13-2E72-83B9-9BBB-48883A35A2E7}"/>
              </a:ext>
            </a:extLst>
          </p:cNvPr>
          <p:cNvSpPr txBox="1"/>
          <p:nvPr/>
        </p:nvSpPr>
        <p:spPr>
          <a:xfrm>
            <a:off x="314037" y="2188315"/>
            <a:ext cx="11490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 </a:t>
            </a:r>
          </a:p>
          <a:p>
            <a:r>
              <a:rPr lang="ru-RU" dirty="0"/>
              <a:t>      Продажа 100% климатически компенсированных продуктов</a:t>
            </a:r>
          </a:p>
          <a:p>
            <a:r>
              <a:rPr lang="ru-RU" dirty="0"/>
              <a:t>    Объёмы тары: 1 литр – 1000 литров</a:t>
            </a:r>
          </a:p>
          <a:p>
            <a:r>
              <a:rPr lang="ru-RU" dirty="0"/>
              <a:t>    Климатические выгодное производство, идентифицируемое на этикетке „CO2 компенсируемый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2CAA2D-B755-29F0-E57E-9FF416596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033" y="3577360"/>
            <a:ext cx="5548457" cy="32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CE23E-1DF7-BFAF-9F00-59764987733C}"/>
              </a:ext>
            </a:extLst>
          </p:cNvPr>
          <p:cNvSpPr txBox="1"/>
          <p:nvPr/>
        </p:nvSpPr>
        <p:spPr>
          <a:xfrm>
            <a:off x="314036" y="193965"/>
            <a:ext cx="116285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ПРИ ПРОИЗВОДСТВЕ ТАРЫ ИСПОЛЬЗУЕТСЯ 20% ПЕРЕРАБОТАННОГО ПЛАСТИКА</a:t>
            </a:r>
          </a:p>
          <a:p>
            <a:r>
              <a:rPr lang="ru-RU" dirty="0"/>
              <a:t> Экологически устойчивое и чистое производство тары на наших заводах в Вормсе и </a:t>
            </a:r>
            <a:r>
              <a:rPr lang="ru-RU" dirty="0" err="1"/>
              <a:t>Бубенхайме</a:t>
            </a:r>
            <a:endParaRPr lang="ru-RU" dirty="0"/>
          </a:p>
          <a:p>
            <a:r>
              <a:rPr lang="ru-RU" dirty="0"/>
              <a:t> Отсутствие сложной логистики и связанных с этим дополнительных выбросов CO²</a:t>
            </a:r>
          </a:p>
          <a:p>
            <a:r>
              <a:rPr lang="ru-RU" dirty="0"/>
              <a:t> ROWE </a:t>
            </a:r>
            <a:r>
              <a:rPr lang="ru-RU" u="sng" dirty="0"/>
              <a:t>первый</a:t>
            </a:r>
            <a:r>
              <a:rPr lang="ru-RU" dirty="0"/>
              <a:t> производитель смазочных материалов использует 20% </a:t>
            </a:r>
            <a:r>
              <a:rPr lang="ru-RU" dirty="0" err="1"/>
              <a:t>рециклатов</a:t>
            </a:r>
            <a:r>
              <a:rPr lang="ru-RU" dirty="0"/>
              <a:t> в производстве пластиковой тары</a:t>
            </a:r>
          </a:p>
          <a:p>
            <a:r>
              <a:rPr lang="ru-RU" dirty="0"/>
              <a:t>Таким образом ROWE уже сегодня действует </a:t>
            </a:r>
            <a:r>
              <a:rPr lang="ru-RU" dirty="0" err="1"/>
              <a:t>проактивно</a:t>
            </a:r>
            <a:r>
              <a:rPr lang="ru-RU" dirty="0"/>
              <a:t> в вопросе сохранения ресурсов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DB939F-5A2A-3E20-B703-B876BFA8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445" y="1671293"/>
            <a:ext cx="5572011" cy="49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23D5CA-49A6-D1DC-78BB-7FCCA0173C12}"/>
              </a:ext>
            </a:extLst>
          </p:cNvPr>
          <p:cNvSpPr txBox="1"/>
          <p:nvPr/>
        </p:nvSpPr>
        <p:spPr>
          <a:xfrm>
            <a:off x="323273" y="212437"/>
            <a:ext cx="1158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АССОРТИМЕНТ ДЛЯ ЛЕГКОВЫХ АВТОМОБИЛЕЙ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Моторные масла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Трансмиссионные масла и жидкости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Охлаждающие жидкости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B83B18-2591-22F3-661F-3BB04476E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84" y="1321891"/>
            <a:ext cx="8396431" cy="55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C3DEEA-70A6-884E-4F25-D6F0707A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277091"/>
            <a:ext cx="7250545" cy="63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19F0E-6B49-36BA-A30C-BE509BDF28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Подробнее о компании и продукции на сайте: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387AE5-9DE0-E402-ADC8-3AB89E1CB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364" y="3602038"/>
            <a:ext cx="9051636" cy="969962"/>
          </a:xfrm>
        </p:spPr>
        <p:txBody>
          <a:bodyPr>
            <a:normAutofit/>
          </a:bodyPr>
          <a:lstStyle/>
          <a:p>
            <a:r>
              <a:rPr lang="en-US" sz="4400" dirty="0"/>
              <a:t>https://www.rowe-oil.ru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8359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C5E31A-CB0D-8C88-3706-3851AAC4C0B6}"/>
              </a:ext>
            </a:extLst>
          </p:cNvPr>
          <p:cNvSpPr txBox="1"/>
          <p:nvPr/>
        </p:nvSpPr>
        <p:spPr>
          <a:xfrm>
            <a:off x="2918692" y="424872"/>
            <a:ext cx="5902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cap="all" dirty="0">
                <a:solidFill>
                  <a:srgbClr val="3F4E54"/>
                </a:solidFill>
                <a:effectLst/>
                <a:latin typeface="Arial" panose="020B0604020202020204" pitchFamily="34" charset="0"/>
              </a:rPr>
              <a:t>ИСТОРИЯ РАЗВИТИЯ КОМПАНИИ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60DC7-8AA4-DAAE-DFA6-E6F28FE4A985}"/>
              </a:ext>
            </a:extLst>
          </p:cNvPr>
          <p:cNvSpPr txBox="1"/>
          <p:nvPr/>
        </p:nvSpPr>
        <p:spPr>
          <a:xfrm>
            <a:off x="498765" y="1080656"/>
            <a:ext cx="11268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cap="all" dirty="0">
                <a:solidFill>
                  <a:srgbClr val="3F4E54"/>
                </a:solidFill>
                <a:effectLst/>
                <a:latin typeface="arial" panose="020B0604020202020204" pitchFamily="34" charset="0"/>
              </a:rPr>
              <a:t>ROWE: ОТ ФИРМЫ В ГАРАЖЕ ДО ГЛОБАЛЬНОГО ИГРОКА НА РЫНКЕ СМАЗОЧНЫХ МАТЕРИАЛОВ</a:t>
            </a:r>
            <a:endParaRPr lang="ru-RU" sz="1600" b="1" i="0" cap="all" dirty="0">
              <a:solidFill>
                <a:srgbClr val="3F4E5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18B0D-821D-CB61-EE87-83E1262EE878}"/>
              </a:ext>
            </a:extLst>
          </p:cNvPr>
          <p:cNvSpPr txBox="1"/>
          <p:nvPr/>
        </p:nvSpPr>
        <p:spPr>
          <a:xfrm>
            <a:off x="249382" y="1726988"/>
            <a:ext cx="11776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647984"/>
                </a:solidFill>
                <a:effectLst/>
                <a:latin typeface="arial" panose="020B0604020202020204" pitchFamily="34" charset="0"/>
              </a:rPr>
              <a:t>В марте 2020 года  ROWE исполнилось 25 лет. 25 лет роста, постоянного развития и внедрения инноваций. Стартовав в гараже, сегодня компания ROWE под руководством основателя и управляющего Михаэля </a:t>
            </a:r>
            <a:r>
              <a:rPr lang="ru-RU" b="0" i="0" dirty="0" err="1">
                <a:solidFill>
                  <a:srgbClr val="647984"/>
                </a:solidFill>
                <a:effectLst/>
                <a:latin typeface="arial" panose="020B0604020202020204" pitchFamily="34" charset="0"/>
              </a:rPr>
              <a:t>Цее</a:t>
            </a:r>
            <a:r>
              <a:rPr lang="ru-RU" b="0" i="0" dirty="0">
                <a:solidFill>
                  <a:srgbClr val="647984"/>
                </a:solidFill>
                <a:effectLst/>
                <a:latin typeface="arial" panose="020B0604020202020204" pitchFamily="34" charset="0"/>
              </a:rPr>
              <a:t> по праву может называть себя глобальным игроком на рынке смазочных материалов. С 2016 года дочь господина </a:t>
            </a:r>
            <a:r>
              <a:rPr lang="ru-RU" b="0" i="0" dirty="0" err="1">
                <a:solidFill>
                  <a:srgbClr val="647984"/>
                </a:solidFill>
                <a:effectLst/>
                <a:latin typeface="arial" panose="020B0604020202020204" pitchFamily="34" charset="0"/>
              </a:rPr>
              <a:t>Цее</a:t>
            </a:r>
            <a:r>
              <a:rPr lang="ru-RU" b="0" i="0" dirty="0">
                <a:solidFill>
                  <a:srgbClr val="647984"/>
                </a:solidFill>
                <a:effectLst/>
                <a:latin typeface="arial" panose="020B0604020202020204" pitchFamily="34" charset="0"/>
              </a:rPr>
              <a:t>, Александра </a:t>
            </a:r>
            <a:r>
              <a:rPr lang="ru-RU" b="0" i="0" dirty="0" err="1">
                <a:solidFill>
                  <a:srgbClr val="647984"/>
                </a:solidFill>
                <a:effectLst/>
                <a:latin typeface="arial" panose="020B0604020202020204" pitchFamily="34" charset="0"/>
              </a:rPr>
              <a:t>Кольман</a:t>
            </a:r>
            <a:r>
              <a:rPr lang="ru-RU" b="0" i="0" dirty="0">
                <a:solidFill>
                  <a:srgbClr val="647984"/>
                </a:solidFill>
                <a:effectLst/>
                <a:latin typeface="arial" panose="020B0604020202020204" pitchFamily="34" charset="0"/>
              </a:rPr>
              <a:t> ведет компанию в будущее вместе со своим отцом.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4698E0-5C15-3F0B-FDB1-B94B5A05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02" y="2927316"/>
            <a:ext cx="5896026" cy="37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373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5B217C-D5C2-B4F5-5B7E-9C8CD495490B}"/>
              </a:ext>
            </a:extLst>
          </p:cNvPr>
          <p:cNvSpPr txBox="1"/>
          <p:nvPr/>
        </p:nvSpPr>
        <p:spPr>
          <a:xfrm>
            <a:off x="2641600" y="240145"/>
            <a:ext cx="6502399" cy="37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cap="all" dirty="0">
                <a:solidFill>
                  <a:srgbClr val="3F4E54"/>
                </a:solidFill>
                <a:effectLst/>
                <a:latin typeface="arial" panose="020B0604020202020204" pitchFamily="34" charset="0"/>
              </a:rPr>
              <a:t>ОСНОВНЫЕ ВЕХИ РАЗВИТИЯ </a:t>
            </a:r>
            <a:endParaRPr lang="ru-RU" b="1" i="0" cap="all" dirty="0">
              <a:solidFill>
                <a:srgbClr val="3F4E5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1287E-0E59-0396-E33C-4ADB148DD178}"/>
              </a:ext>
            </a:extLst>
          </p:cNvPr>
          <p:cNvSpPr txBox="1"/>
          <p:nvPr/>
        </p:nvSpPr>
        <p:spPr>
          <a:xfrm>
            <a:off x="443345" y="979055"/>
            <a:ext cx="1161934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02.1995:</a:t>
            </a:r>
            <a:r>
              <a:rPr lang="ru-RU" dirty="0"/>
              <a:t> </a:t>
            </a:r>
            <a:r>
              <a:rPr lang="ru-RU" b="1" dirty="0"/>
              <a:t>Основание компании ROWE MINERALÖLWERK GMBH в </a:t>
            </a:r>
            <a:r>
              <a:rPr lang="ru-RU" b="1" dirty="0" err="1"/>
              <a:t>рейнскогессенском</a:t>
            </a:r>
            <a:r>
              <a:rPr lang="ru-RU" b="1" dirty="0"/>
              <a:t> </a:t>
            </a:r>
            <a:r>
              <a:rPr lang="ru-RU" b="1" dirty="0" err="1"/>
              <a:t>Флёрсхайме-Дальсхайме</a:t>
            </a:r>
            <a:endParaRPr lang="ru-RU" b="1" dirty="0"/>
          </a:p>
          <a:p>
            <a:r>
              <a:rPr lang="ru-RU" dirty="0"/>
              <a:t>03.2000: Перенесение юридического адреса в пфальцский </a:t>
            </a:r>
            <a:r>
              <a:rPr lang="ru-RU" dirty="0" err="1"/>
              <a:t>Бубенхайм</a:t>
            </a:r>
            <a:endParaRPr lang="ru-RU" dirty="0"/>
          </a:p>
          <a:p>
            <a:r>
              <a:rPr lang="ru-RU" dirty="0"/>
              <a:t>11.2001: Сертификация по DIN EN ISO 9001:2000</a:t>
            </a:r>
          </a:p>
          <a:p>
            <a:r>
              <a:rPr lang="ru-RU" dirty="0"/>
              <a:t>01.2008: Ввод в эксплуатацию дополнительных разливных мощностей</a:t>
            </a:r>
          </a:p>
          <a:p>
            <a:r>
              <a:rPr lang="ru-RU" dirty="0"/>
              <a:t>09.2008: Расширение административного здания</a:t>
            </a:r>
          </a:p>
          <a:p>
            <a:r>
              <a:rPr lang="ru-RU" dirty="0"/>
              <a:t>02.2009: Сертификация по DIN ISO TS 16949 и DIN EN ISO 9001:2008</a:t>
            </a:r>
          </a:p>
          <a:p>
            <a:r>
              <a:rPr lang="ru-RU" dirty="0"/>
              <a:t>04.2010: Сертификация по DIN EN 14001:2004</a:t>
            </a:r>
            <a:endParaRPr lang="en-US" dirty="0"/>
          </a:p>
          <a:p>
            <a:r>
              <a:rPr lang="ru-RU" b="1" dirty="0"/>
              <a:t>11.2012:</a:t>
            </a:r>
            <a:r>
              <a:rPr lang="ru-RU" dirty="0"/>
              <a:t> </a:t>
            </a:r>
            <a:r>
              <a:rPr lang="ru-RU" b="1" dirty="0"/>
              <a:t>Начало строительства второго завода в Вормсе</a:t>
            </a:r>
          </a:p>
          <a:p>
            <a:r>
              <a:rPr lang="ru-RU" dirty="0"/>
              <a:t>12.2013: Перенос юридического адреса в Вормс</a:t>
            </a:r>
          </a:p>
          <a:p>
            <a:r>
              <a:rPr lang="ru-RU" b="1" dirty="0"/>
              <a:t>04.2014: Начало производства на заводе в Вормсе</a:t>
            </a:r>
          </a:p>
          <a:p>
            <a:r>
              <a:rPr lang="ru-RU" dirty="0"/>
              <a:t>01.2015: Установка первых разливочных линий в Вормсе</a:t>
            </a:r>
          </a:p>
          <a:p>
            <a:r>
              <a:rPr lang="ru-RU" dirty="0"/>
              <a:t>02.2015: 20-летний юбилей ROWE</a:t>
            </a:r>
          </a:p>
          <a:p>
            <a:r>
              <a:rPr lang="ru-RU" dirty="0"/>
              <a:t>10.2015: Введение в эксплуатацию новой установки по производству смазок</a:t>
            </a:r>
          </a:p>
          <a:p>
            <a:r>
              <a:rPr lang="ru-RU" dirty="0"/>
              <a:t>11.2015: Введение в эксплуатацию новой разливочной линии </a:t>
            </a:r>
            <a:r>
              <a:rPr lang="ru-RU" dirty="0" err="1"/>
              <a:t>AdBlue</a:t>
            </a:r>
            <a:endParaRPr lang="ru-RU" dirty="0"/>
          </a:p>
          <a:p>
            <a:r>
              <a:rPr lang="ru-RU" dirty="0"/>
              <a:t>01.2017: Компания с компенсацией CO2</a:t>
            </a:r>
          </a:p>
          <a:p>
            <a:r>
              <a:rPr lang="ru-RU" b="1" dirty="0"/>
              <a:t>06.2017: Новый рекорд – </a:t>
            </a:r>
            <a:r>
              <a:rPr lang="ru-RU" b="1" dirty="0" err="1"/>
              <a:t>разфасовка</a:t>
            </a:r>
            <a:r>
              <a:rPr lang="ru-RU" b="1" dirty="0"/>
              <a:t> более 2 миллионов канистр за месяц</a:t>
            </a:r>
          </a:p>
          <a:p>
            <a:r>
              <a:rPr lang="ru-RU" dirty="0"/>
              <a:t>01.2018: Переход на новые версии стандартов: DIN EN ISO 9001:2015, DIN EN ISO 14001:2015 и IATF 16949:2016</a:t>
            </a:r>
          </a:p>
          <a:p>
            <a:r>
              <a:rPr lang="ru-RU" dirty="0"/>
              <a:t>Внедрение управления энергосистемами в соответствии с DIN EN ISO 50001:2011</a:t>
            </a:r>
          </a:p>
          <a:p>
            <a:r>
              <a:rPr lang="ru-RU" b="1" dirty="0"/>
              <a:t>03.2020: Обновление дизайна ROWE</a:t>
            </a:r>
          </a:p>
        </p:txBody>
      </p:sp>
    </p:spTree>
    <p:extLst>
      <p:ext uri="{BB962C8B-B14F-4D97-AF65-F5344CB8AC3E}">
        <p14:creationId xmlns:p14="http://schemas.microsoft.com/office/powerpoint/2010/main" val="40106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974C8A-EDC3-DEEC-C9F3-71F270DB2E38}"/>
              </a:ext>
            </a:extLst>
          </p:cNvPr>
          <p:cNvSpPr txBox="1"/>
          <p:nvPr/>
        </p:nvSpPr>
        <p:spPr>
          <a:xfrm>
            <a:off x="397164" y="304801"/>
            <a:ext cx="11637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Уже в первые годы работы ROWE MINERALÖLWERK GMBH начала активно развивать линейки производимых продуктов и наращивать производственные мощности. В 2006 году открыт завод в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Бубенхайне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На предприятии были размещены несколько смесительных резервуаров емкостью от 200 до 3000 литров и предусмотрено хранилище для базовых масел и готовой продукции вместимостью до 3 млн литров. Эти и другие технологичные решения помогли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компании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увеличить среднюю выработку до 200 тонн масла в день.</a:t>
            </a:r>
            <a:endParaRPr lang="ru-RU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6C2C4E-4CA0-1FC3-EB6C-0DB4F1C2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78" y="1564253"/>
            <a:ext cx="7610419" cy="50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93A8D-822B-D415-B452-D5CC24526594}"/>
              </a:ext>
            </a:extLst>
          </p:cNvPr>
          <p:cNvSpPr txBox="1"/>
          <p:nvPr/>
        </p:nvSpPr>
        <p:spPr>
          <a:xfrm>
            <a:off x="314036" y="277091"/>
            <a:ext cx="116193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В 2014 году начал работать новый завод. Эта первая уникальная производственная площадка, которая была построена по эскизам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под технологические нужды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Rowe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г.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Вормс.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овый современный завод — одна из самых высокотехнологичных и крупных в Европе площадок по производству смазочных материалов.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З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десь ежедневно производиться около 400 тонн продукции. Для производства такого объема смазочных материалов используются 38 смесительных резервуара и 12 разливочных установок. Каждый день завод выпускает несколько наименований моторных, трансмиссионных и гидравлических масел, а также промышленные ГСМ, продукцию для ухода за автомобилем и биологические смазочные продукты.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E8AE-D951-C72A-654D-02454EBCC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72" y="2092973"/>
            <a:ext cx="7957814" cy="44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24F756-BEAF-4F3F-FF69-7E865A5CFCDF}"/>
              </a:ext>
            </a:extLst>
          </p:cNvPr>
          <p:cNvSpPr txBox="1"/>
          <p:nvPr/>
        </p:nvSpPr>
        <p:spPr>
          <a:xfrm>
            <a:off x="517237" y="564717"/>
            <a:ext cx="114900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собая гордость — собственная лаборатория, где специалисты ROWE разрабатывают рецептуры и проводят тестирование новых продуктов.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E082F-47BF-4ACC-42A0-6CF26ADF4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56" y="1180270"/>
            <a:ext cx="9413924" cy="53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0BF1A0-A229-8DB2-01D7-A848D1F9FB81}"/>
              </a:ext>
            </a:extLst>
          </p:cNvPr>
          <p:cNvSpPr txBox="1"/>
          <p:nvPr/>
        </p:nvSpPr>
        <p:spPr>
          <a:xfrm>
            <a:off x="120073" y="230909"/>
            <a:ext cx="119518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 2005 года ROWE ведет активную работу в сфере спорта. Нам интересен не только профессиональный спорт, но и любительские соревнования и, конечно же, детские команды. Многие годы мы оказываем техническую поддержку гоночной команде 9FF. Ее пилоты установили множество рекордов на автомобилях, двигатели которых работают на масле ROWE. В 2008 году мы учредили собственную гоночную команду ROWE Racing. На ее счету уже много успешных стартов и побед. Мы особо гордимся победой наших гонщиков в 24-часовой гонке ADAC, прошедшей в 2020 году на Нюрбургринге.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B618AE-2896-C8FD-C715-6B8530F78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235"/>
            <a:ext cx="12192000" cy="46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82E39F-5B08-DA8F-7D6E-00AF9D98BCD1}"/>
              </a:ext>
            </a:extLst>
          </p:cNvPr>
          <p:cNvSpPr txBox="1"/>
          <p:nvPr/>
        </p:nvSpPr>
        <p:spPr>
          <a:xfrm>
            <a:off x="258617" y="147782"/>
            <a:ext cx="117117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Автомобильный спорт – неединственная область интересов ROWE MINERALÖLWERK GMBH. Наша компания последние десять лет выступает спонсором футбольного клуба </a:t>
            </a:r>
            <a:r>
              <a:rPr lang="ru-RU" dirty="0" err="1"/>
              <a:t>Vfr</a:t>
            </a:r>
            <a:r>
              <a:rPr lang="ru-RU" dirty="0"/>
              <a:t> </a:t>
            </a:r>
            <a:r>
              <a:rPr lang="ru-RU" dirty="0" err="1"/>
              <a:t>Wormatia</a:t>
            </a:r>
            <a:r>
              <a:rPr lang="ru-RU" dirty="0"/>
              <a:t> 08 </a:t>
            </a:r>
            <a:r>
              <a:rPr lang="ru-RU" dirty="0" err="1"/>
              <a:t>Worms</a:t>
            </a:r>
            <a:r>
              <a:rPr lang="ru-RU" dirty="0"/>
              <a:t>, поддерживает молодых спортсменов и участвует в программах, направленных на популяризацию детского спорта. Кроме того, в 2017 году мы вышли в «большой футбол» и стали партнером футбольного клуба «Боруссия Дортмунд». А недавно мы подписали договор о продлении сотрудничество с этой знаменитой командой до 2025 года. А еще мы с большим энтузиазмом поддерживаем </a:t>
            </a:r>
            <a:r>
              <a:rPr lang="ru-RU" dirty="0" err="1"/>
              <a:t>водномоторную</a:t>
            </a:r>
            <a:r>
              <a:rPr lang="ru-RU" dirty="0"/>
              <a:t> команду </a:t>
            </a:r>
            <a:r>
              <a:rPr lang="ru-RU" dirty="0" err="1"/>
              <a:t>Rowe</a:t>
            </a:r>
            <a:r>
              <a:rPr lang="ru-RU" dirty="0"/>
              <a:t> </a:t>
            </a:r>
            <a:r>
              <a:rPr lang="ru-RU" dirty="0" err="1"/>
              <a:t>PowerBoat</a:t>
            </a:r>
            <a:r>
              <a:rPr lang="ru-RU" dirty="0"/>
              <a:t>, команду по триатлону и команду по сквошу.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ADEF31-5A1C-08BD-E71E-95BE4D4DC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1902108"/>
            <a:ext cx="7195127" cy="47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EDC8BD-D7E2-DFAA-5AC3-08D9FBDDBCD5}"/>
              </a:ext>
            </a:extLst>
          </p:cNvPr>
          <p:cNvSpPr txBox="1"/>
          <p:nvPr/>
        </p:nvSpPr>
        <p:spPr>
          <a:xfrm>
            <a:off x="120073" y="338155"/>
            <a:ext cx="119149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Продукция </a:t>
            </a:r>
            <a:r>
              <a:rPr lang="en-US" dirty="0"/>
              <a:t>Rowe </a:t>
            </a:r>
            <a:r>
              <a:rPr lang="ru-RU" dirty="0"/>
              <a:t>заслужила высокий авторитет у автомобилистов по всему миру. Смазочные материалы марки ROWE не однократно входили в число лучших в своей категории на рынке Германии и в других странах.  Добиться таких результатов невозможно без стабильно высокого качества продукции. Сегодня мы предлагаем на рынке продукцию для легковых автомобилей, коммерческого транспорта, индустрии и </a:t>
            </a:r>
            <a:r>
              <a:rPr lang="ru-RU" u="sng" dirty="0"/>
              <a:t>гоночных машин</a:t>
            </a:r>
            <a:r>
              <a:rPr lang="ru-RU" dirty="0"/>
              <a:t>. В ассортименте представлены моторные, трансмиссионные и гидравлические масла, антифризы, автохимия и продукты промышленного назначения.</a:t>
            </a:r>
          </a:p>
          <a:p>
            <a:r>
              <a:rPr lang="ru-RU" dirty="0"/>
              <a:t> </a:t>
            </a:r>
            <a:r>
              <a:rPr lang="ru-RU" b="1" dirty="0"/>
              <a:t>Вся продукция ROWE производится на заводах в Германии – в Вормсе и </a:t>
            </a:r>
            <a:r>
              <a:rPr lang="ru-RU" b="1" dirty="0" err="1"/>
              <a:t>Бубенхайме</a:t>
            </a:r>
            <a:r>
              <a:rPr lang="ru-RU" b="1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10F67F-A71B-17FE-47F6-796E43C5A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62" y="2369480"/>
            <a:ext cx="3331441" cy="44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976</Words>
  <Application>Microsoft Office PowerPoint</Application>
  <PresentationFormat>Широкоэкранный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</vt:lpstr>
      <vt:lpstr>Arial Black</vt:lpstr>
      <vt:lpstr>Calibri</vt:lpstr>
      <vt:lpstr>Calibri Light</vt:lpstr>
      <vt:lpstr>Тема Office</vt:lpstr>
      <vt:lpstr>ROWE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Подробнее о компании и продукции на сайте: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ROWE</dc:title>
  <dc:creator>Роман</dc:creator>
  <cp:lastModifiedBy>Роман</cp:lastModifiedBy>
  <cp:revision>29</cp:revision>
  <dcterms:created xsi:type="dcterms:W3CDTF">2022-08-22T07:18:47Z</dcterms:created>
  <dcterms:modified xsi:type="dcterms:W3CDTF">2022-08-29T07:05:37Z</dcterms:modified>
</cp:coreProperties>
</file>